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277"/>
    <a:srgbClr val="7EA290"/>
    <a:srgbClr val="D5CAAE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7D9BA-3CFF-47E4-B850-B7738C5FE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F447CA-98ED-4922-BEA1-123B900BF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E06B30-E641-4B2C-A05D-DD73BD7D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B89930-96E8-46E5-98DD-EF76C1A25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0ED41F-350C-4C9C-A692-C4993B7D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95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AD8E0E-E9AD-4018-8AF5-59D7A2AF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30B708-5416-4B48-9E73-F5D35AA73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17A61E-1DFD-4CFF-BEBB-A2C4A969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BF09ED-8DCF-4F8B-BB52-F2BA112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936E97-529C-499D-A8A0-491C3826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6519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2F79E2-D8D7-4840-B8E1-485A29189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41C023-A6BC-48C3-AB2A-D807993F0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D1FCE9-DB72-4957-93BB-CB23FE66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8356A4-0A79-49A2-A85A-CC6E6372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A403F4-241F-4575-B058-8828D5BF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475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336EF-78CC-4FDD-A1F2-434EB49C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676305-0A20-491A-8CB2-FE3527E89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F56872-7B7E-4AA8-8CEB-77F7A8555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DC3C85-4BBC-4D21-8E1A-63E7BDEF2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86F85A-7A86-41DF-9F54-93795538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929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5344E6-2EDB-4D1E-BCA9-19FD2CD6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FA64FC-6FDF-46D8-BD11-8C6540959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5137A9-759B-43E2-93A0-9773265A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93FDD0-BA77-4FF5-9C58-3F8D1EDA8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CCC0A3-0291-4F6C-A24B-6F0E735F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74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95AE4-5110-4D47-85FB-260DC6854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D87ADD-BFDD-4BBC-8015-1994C7164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09FF73-F337-4DA8-A803-9288A6E6D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D5DA21-3CC9-4391-9E8E-FCB97651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06CAC5-ECF7-4F2D-8B7D-D94B5F29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342422B-0F18-45ED-8CC9-1EF13157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998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AA484-24BA-4586-895B-1932DB712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7BF3C4-4F42-43F8-9942-4E0FB7221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9638F6-B730-4376-9682-1B45CE635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C84B29-E54F-41C1-9AE9-B11529765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AD2BCA-12CA-452D-90A1-F7340EB742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1C2EBB-29AD-4593-9FF9-35540557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5875A8-AB2B-4363-9BF4-8BB6116A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C345C7-2620-4800-944D-D042EDD4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34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404CFE-09CE-40F7-947D-FDA18922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73C5FF-6DB4-4C3E-A6AC-F5339086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C38A6B-7586-4049-A1D5-771393C05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16200A-CF88-4109-9EFA-9F3AB78F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38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6D8BA9C-F707-4CD3-8858-05E69B75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D6E828-6D56-4440-814F-8EBB9A25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598CDB-0B2C-4921-A705-225E4E19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575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CB2C3-1C67-4159-B4D3-DC6364CD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18854B-4CC0-4D1F-BF39-DEF9D28A5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4A7CB3-28B7-42FA-AD57-4761749EA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990E9D-6C25-41A0-8692-B842F627D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D3F279-E267-4646-9E39-4137BD2D7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1D4AA2-6A0B-4E7A-91CA-971E4F1C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11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952CA8-4014-48AD-94D3-1790CB0A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2C782C7-AAD5-40E0-A647-38FFF47880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E88D4B-8EED-4C52-BB65-875BF862F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9DBE5A-30F4-4314-ABE3-0081BD637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781480-F565-418E-BBA4-6F5E8C35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430C32-009A-48E3-BAE9-DE209043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10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A6F053-8E99-4F09-A305-1C6DA7C5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A7F347-985D-4E74-8D8A-B92C0092E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617BAD-198E-4F34-A797-4A4EC40EB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C2506-11A8-4077-88A8-1DAAE42A2A61}" type="datetimeFigureOut">
              <a:rPr lang="es-ES" smtClean="0"/>
              <a:t>13/01/2021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B173E1-C897-4D27-BEC1-226F8520C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3023B4-AF48-49F5-BFCF-944557EC7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12941-9265-4E1C-A561-C74775C043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05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0824DE-03C2-46BF-9195-285DA24B9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96210"/>
            <a:ext cx="9144000" cy="1020417"/>
          </a:xfrm>
          <a:solidFill>
            <a:srgbClr val="D5CAA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y religión romana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234993F-4C84-4B9D-B547-8931AF26D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14233"/>
      </p:ext>
    </p:extLst>
  </p:cSld>
  <p:clrMapOvr>
    <a:masterClrMapping/>
  </p:clrMapOvr>
  <p:transition spd="slow" advTm="66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F75452E-BFE7-4114-AA84-1D365B36314B}"/>
              </a:ext>
            </a:extLst>
          </p:cNvPr>
          <p:cNvSpPr/>
          <p:nvPr/>
        </p:nvSpPr>
        <p:spPr>
          <a:xfrm>
            <a:off x="2825198" y="352836"/>
            <a:ext cx="6109252" cy="72555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1F4CD8-CFB5-41AB-8B85-46CF8C61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148" y="276982"/>
            <a:ext cx="6909353" cy="877267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POLÍTICA ROMANA</a:t>
            </a:r>
          </a:p>
        </p:txBody>
      </p:sp>
      <p:sp>
        <p:nvSpPr>
          <p:cNvPr id="5" name="Diagrama de flujo: cinta perforada 4">
            <a:extLst>
              <a:ext uri="{FF2B5EF4-FFF2-40B4-BE49-F238E27FC236}">
                <a16:creationId xmlns:a16="http://schemas.microsoft.com/office/drawing/2014/main" id="{204ADB73-E1F0-4027-BC1B-A349EB445B65}"/>
              </a:ext>
            </a:extLst>
          </p:cNvPr>
          <p:cNvSpPr/>
          <p:nvPr/>
        </p:nvSpPr>
        <p:spPr>
          <a:xfrm>
            <a:off x="1053547" y="1817682"/>
            <a:ext cx="2259496" cy="877267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7EA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Diagrama de flujo: cinta perforada 10">
            <a:extLst>
              <a:ext uri="{FF2B5EF4-FFF2-40B4-BE49-F238E27FC236}">
                <a16:creationId xmlns:a16="http://schemas.microsoft.com/office/drawing/2014/main" id="{4A310CA9-F544-4F20-A070-3E9966BDC598}"/>
              </a:ext>
            </a:extLst>
          </p:cNvPr>
          <p:cNvSpPr/>
          <p:nvPr/>
        </p:nvSpPr>
        <p:spPr>
          <a:xfrm>
            <a:off x="1142999" y="4601684"/>
            <a:ext cx="2564297" cy="1094964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7EA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Diagrama de flujo: cinta perforada 11">
            <a:extLst>
              <a:ext uri="{FF2B5EF4-FFF2-40B4-BE49-F238E27FC236}">
                <a16:creationId xmlns:a16="http://schemas.microsoft.com/office/drawing/2014/main" id="{B965FC2E-FA7A-44BA-B36C-23C52D1AAA27}"/>
              </a:ext>
            </a:extLst>
          </p:cNvPr>
          <p:cNvSpPr/>
          <p:nvPr/>
        </p:nvSpPr>
        <p:spPr>
          <a:xfrm>
            <a:off x="4748419" y="5149166"/>
            <a:ext cx="2564297" cy="1094964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7EA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Diagrama de flujo: cinta perforada 12">
            <a:extLst>
              <a:ext uri="{FF2B5EF4-FFF2-40B4-BE49-F238E27FC236}">
                <a16:creationId xmlns:a16="http://schemas.microsoft.com/office/drawing/2014/main" id="{31F89701-5F43-4F72-BAF0-3D5546B1CBD5}"/>
              </a:ext>
            </a:extLst>
          </p:cNvPr>
          <p:cNvSpPr/>
          <p:nvPr/>
        </p:nvSpPr>
        <p:spPr>
          <a:xfrm>
            <a:off x="5031684" y="2381382"/>
            <a:ext cx="2564297" cy="1094964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7EA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Diagrama de flujo: cinta perforada 13">
            <a:extLst>
              <a:ext uri="{FF2B5EF4-FFF2-40B4-BE49-F238E27FC236}">
                <a16:creationId xmlns:a16="http://schemas.microsoft.com/office/drawing/2014/main" id="{2A47B564-1B24-4918-844C-91E2FD471BC4}"/>
              </a:ext>
            </a:extLst>
          </p:cNvPr>
          <p:cNvSpPr/>
          <p:nvPr/>
        </p:nvSpPr>
        <p:spPr>
          <a:xfrm>
            <a:off x="8319053" y="4358783"/>
            <a:ext cx="2564297" cy="1094964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7EA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Diagrama de flujo: cinta perforada 14">
            <a:extLst>
              <a:ext uri="{FF2B5EF4-FFF2-40B4-BE49-F238E27FC236}">
                <a16:creationId xmlns:a16="http://schemas.microsoft.com/office/drawing/2014/main" id="{CB18C757-56DB-43C6-ACC9-5618E3FA0DFF}"/>
              </a:ext>
            </a:extLst>
          </p:cNvPr>
          <p:cNvSpPr/>
          <p:nvPr/>
        </p:nvSpPr>
        <p:spPr>
          <a:xfrm>
            <a:off x="8494643" y="1193793"/>
            <a:ext cx="2564297" cy="1094964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7EA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DCD7A91-B232-4D51-AAF8-C522517A4E4D}"/>
              </a:ext>
            </a:extLst>
          </p:cNvPr>
          <p:cNvSpPr txBox="1"/>
          <p:nvPr/>
        </p:nvSpPr>
        <p:spPr>
          <a:xfrm>
            <a:off x="1543049" y="2056261"/>
            <a:ext cx="2564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La Ciudad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DB92513-B687-4DE1-B511-2FD1F5B15F02}"/>
              </a:ext>
            </a:extLst>
          </p:cNvPr>
          <p:cNvSpPr txBox="1"/>
          <p:nvPr/>
        </p:nvSpPr>
        <p:spPr>
          <a:xfrm>
            <a:off x="1932745" y="4949111"/>
            <a:ext cx="2451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El Rey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E00D162-887A-45A3-9044-237D82454A5E}"/>
              </a:ext>
            </a:extLst>
          </p:cNvPr>
          <p:cNvSpPr txBox="1"/>
          <p:nvPr/>
        </p:nvSpPr>
        <p:spPr>
          <a:xfrm>
            <a:off x="5677727" y="2751597"/>
            <a:ext cx="2164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El Senado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4CD91AA-1918-41EF-AC2E-4484BF1CDD0E}"/>
              </a:ext>
            </a:extLst>
          </p:cNvPr>
          <p:cNvSpPr txBox="1"/>
          <p:nvPr/>
        </p:nvSpPr>
        <p:spPr>
          <a:xfrm>
            <a:off x="4713633" y="5349221"/>
            <a:ext cx="273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Divisiones de la población romana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4ABD87C-E98F-46A9-AF09-DE3041121CD6}"/>
              </a:ext>
            </a:extLst>
          </p:cNvPr>
          <p:cNvSpPr txBox="1"/>
          <p:nvPr/>
        </p:nvSpPr>
        <p:spPr>
          <a:xfrm>
            <a:off x="8923682" y="4706210"/>
            <a:ext cx="2451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Los Comicios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4EC280-EDAC-4D3C-9F2A-B70905751438}"/>
              </a:ext>
            </a:extLst>
          </p:cNvPr>
          <p:cNvSpPr txBox="1"/>
          <p:nvPr/>
        </p:nvSpPr>
        <p:spPr>
          <a:xfrm>
            <a:off x="8559662" y="1541220"/>
            <a:ext cx="2434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Clases Sociales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004DBC8-1F64-495B-A15D-5B3FDD7527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339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86450">
        <p15:prstTrans prst="crush"/>
      </p:transition>
    </mc:Choice>
    <mc:Fallback>
      <p:transition spd="slow" advTm="186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DF489C8-C5BE-497C-A118-D2D3082D52CA}"/>
              </a:ext>
            </a:extLst>
          </p:cNvPr>
          <p:cNvSpPr/>
          <p:nvPr/>
        </p:nvSpPr>
        <p:spPr>
          <a:xfrm>
            <a:off x="3147389" y="2674424"/>
            <a:ext cx="5982543" cy="7836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Bocadillo nube: nube 14">
            <a:extLst>
              <a:ext uri="{FF2B5EF4-FFF2-40B4-BE49-F238E27FC236}">
                <a16:creationId xmlns:a16="http://schemas.microsoft.com/office/drawing/2014/main" id="{83E25A89-3F9D-425F-9EA3-EC3C82ECCFB2}"/>
              </a:ext>
            </a:extLst>
          </p:cNvPr>
          <p:cNvSpPr/>
          <p:nvPr/>
        </p:nvSpPr>
        <p:spPr>
          <a:xfrm>
            <a:off x="742135" y="3909383"/>
            <a:ext cx="3233517" cy="1388467"/>
          </a:xfrm>
          <a:prstGeom prst="cloudCallout">
            <a:avLst>
              <a:gd name="adj1" fmla="val 29856"/>
              <a:gd name="adj2" fmla="val -825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Bocadillo nube: nube 13">
            <a:extLst>
              <a:ext uri="{FF2B5EF4-FFF2-40B4-BE49-F238E27FC236}">
                <a16:creationId xmlns:a16="http://schemas.microsoft.com/office/drawing/2014/main" id="{555F0C07-277C-4832-8B15-41E311ECBFE7}"/>
              </a:ext>
            </a:extLst>
          </p:cNvPr>
          <p:cNvSpPr/>
          <p:nvPr/>
        </p:nvSpPr>
        <p:spPr>
          <a:xfrm>
            <a:off x="8686796" y="3753336"/>
            <a:ext cx="3233517" cy="1792893"/>
          </a:xfrm>
          <a:prstGeom prst="cloudCallout">
            <a:avLst>
              <a:gd name="adj1" fmla="val -58137"/>
              <a:gd name="adj2" fmla="val -512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Bocadillo nube: nube 12">
            <a:extLst>
              <a:ext uri="{FF2B5EF4-FFF2-40B4-BE49-F238E27FC236}">
                <a16:creationId xmlns:a16="http://schemas.microsoft.com/office/drawing/2014/main" id="{3E663CAE-2074-444E-961C-1859C3D52576}"/>
              </a:ext>
            </a:extLst>
          </p:cNvPr>
          <p:cNvSpPr/>
          <p:nvPr/>
        </p:nvSpPr>
        <p:spPr>
          <a:xfrm>
            <a:off x="4685151" y="4444149"/>
            <a:ext cx="2821698" cy="1498190"/>
          </a:xfrm>
          <a:prstGeom prst="cloudCallout">
            <a:avLst>
              <a:gd name="adj1" fmla="val -3833"/>
              <a:gd name="adj2" fmla="val -968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Bocadillo nube: nube 11">
            <a:extLst>
              <a:ext uri="{FF2B5EF4-FFF2-40B4-BE49-F238E27FC236}">
                <a16:creationId xmlns:a16="http://schemas.microsoft.com/office/drawing/2014/main" id="{EFEAF3A5-A2E0-40B0-BA13-D316F874A38D}"/>
              </a:ext>
            </a:extLst>
          </p:cNvPr>
          <p:cNvSpPr/>
          <p:nvPr/>
        </p:nvSpPr>
        <p:spPr>
          <a:xfrm>
            <a:off x="8637100" y="607292"/>
            <a:ext cx="2968487" cy="1444257"/>
          </a:xfrm>
          <a:prstGeom prst="cloudCallout">
            <a:avLst>
              <a:gd name="adj1" fmla="val -44833"/>
              <a:gd name="adj2" fmla="val 882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Bocadillo nube: nube 10">
            <a:extLst>
              <a:ext uri="{FF2B5EF4-FFF2-40B4-BE49-F238E27FC236}">
                <a16:creationId xmlns:a16="http://schemas.microsoft.com/office/drawing/2014/main" id="{400EBDC5-7310-4AE3-B691-17BF8AFB1433}"/>
              </a:ext>
            </a:extLst>
          </p:cNvPr>
          <p:cNvSpPr/>
          <p:nvPr/>
        </p:nvSpPr>
        <p:spPr>
          <a:xfrm>
            <a:off x="4318093" y="260138"/>
            <a:ext cx="2650435" cy="1325563"/>
          </a:xfrm>
          <a:prstGeom prst="cloudCallout">
            <a:avLst>
              <a:gd name="adj1" fmla="val -456"/>
              <a:gd name="adj2" fmla="val 1173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48FB1696-1122-4855-AF76-8854AC44DEFE}"/>
              </a:ext>
            </a:extLst>
          </p:cNvPr>
          <p:cNvSpPr/>
          <p:nvPr/>
        </p:nvSpPr>
        <p:spPr>
          <a:xfrm>
            <a:off x="496954" y="647694"/>
            <a:ext cx="2650435" cy="1388467"/>
          </a:xfrm>
          <a:prstGeom prst="cloudCallout">
            <a:avLst>
              <a:gd name="adj1" fmla="val 51167"/>
              <a:gd name="adj2" fmla="val 90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5B2FA8-ED07-470C-B5B2-0935F1FE8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935" y="24072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RELIGIÓN ROMANA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4E4D16-9F0E-4AFA-9CB5-9CA18D1C24AC}"/>
              </a:ext>
            </a:extLst>
          </p:cNvPr>
          <p:cNvSpPr txBox="1"/>
          <p:nvPr/>
        </p:nvSpPr>
        <p:spPr>
          <a:xfrm>
            <a:off x="337927" y="987984"/>
            <a:ext cx="2968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La Religiosidad</a:t>
            </a:r>
          </a:p>
          <a:p>
            <a:pPr algn="ctr"/>
            <a:r>
              <a:rPr lang="es-ES" sz="2000" b="1" dirty="0"/>
              <a:t> Romana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51876D-0AD9-46C1-9CD7-93E25A2C064F}"/>
              </a:ext>
            </a:extLst>
          </p:cNvPr>
          <p:cNvSpPr txBox="1"/>
          <p:nvPr/>
        </p:nvSpPr>
        <p:spPr>
          <a:xfrm>
            <a:off x="4318092" y="607292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La Primitiva </a:t>
            </a:r>
          </a:p>
          <a:p>
            <a:pPr algn="ctr"/>
            <a:r>
              <a:rPr lang="es-ES" sz="2000" b="1" dirty="0"/>
              <a:t>Religión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F6F914-72F2-44CD-94D2-9B4D0CB755DA}"/>
              </a:ext>
            </a:extLst>
          </p:cNvPr>
          <p:cNvSpPr txBox="1"/>
          <p:nvPr/>
        </p:nvSpPr>
        <p:spPr>
          <a:xfrm>
            <a:off x="8686796" y="1035589"/>
            <a:ext cx="2756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¿Cuándo se personificó a las divinidades?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C71D87-C878-4C9B-9615-8298349967BC}"/>
              </a:ext>
            </a:extLst>
          </p:cNvPr>
          <p:cNvSpPr txBox="1"/>
          <p:nvPr/>
        </p:nvSpPr>
        <p:spPr>
          <a:xfrm>
            <a:off x="904462" y="4280452"/>
            <a:ext cx="2968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¿Cómo se les daba culto a las divinidades?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C5A32F-A89F-48DB-B9A2-866A07FA6FD4}"/>
              </a:ext>
            </a:extLst>
          </p:cNvPr>
          <p:cNvSpPr txBox="1"/>
          <p:nvPr/>
        </p:nvSpPr>
        <p:spPr>
          <a:xfrm>
            <a:off x="4896677" y="4737279"/>
            <a:ext cx="2398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¿Había instituciones religiosas en Roma?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F77C6D-26A5-429F-8056-63ABA38710B8}"/>
              </a:ext>
            </a:extLst>
          </p:cNvPr>
          <p:cNvSpPr txBox="1"/>
          <p:nvPr/>
        </p:nvSpPr>
        <p:spPr>
          <a:xfrm>
            <a:off x="8796126" y="4141952"/>
            <a:ext cx="2968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¿Qué eran los ritos de adivinación? ¿Y las fiestas religiosas?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4B2D571-3EDC-4F81-8F7B-91D243BDAA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376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54898">
        <p15:prstTrans prst="pageCurlDouble"/>
      </p:transition>
    </mc:Choice>
    <mc:Fallback>
      <p:transition spd="slow" advTm="254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14" grpId="0" animBg="1"/>
      <p:bldP spid="13" grpId="0" animBg="1"/>
      <p:bldP spid="12" grpId="0" animBg="1"/>
      <p:bldP spid="11" grpId="0" animBg="1"/>
      <p:bldP spid="10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DF489C8-C5BE-497C-A118-D2D3082D52CA}"/>
              </a:ext>
            </a:extLst>
          </p:cNvPr>
          <p:cNvSpPr/>
          <p:nvPr/>
        </p:nvSpPr>
        <p:spPr>
          <a:xfrm>
            <a:off x="3147389" y="2674424"/>
            <a:ext cx="5982543" cy="7836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Bocadillo nube: nube 13">
            <a:extLst>
              <a:ext uri="{FF2B5EF4-FFF2-40B4-BE49-F238E27FC236}">
                <a16:creationId xmlns:a16="http://schemas.microsoft.com/office/drawing/2014/main" id="{555F0C07-277C-4832-8B15-41E311ECBFE7}"/>
              </a:ext>
            </a:extLst>
          </p:cNvPr>
          <p:cNvSpPr/>
          <p:nvPr/>
        </p:nvSpPr>
        <p:spPr>
          <a:xfrm>
            <a:off x="7019488" y="4022620"/>
            <a:ext cx="2821698" cy="1325563"/>
          </a:xfrm>
          <a:prstGeom prst="cloudCallout">
            <a:avLst>
              <a:gd name="adj1" fmla="val -33957"/>
              <a:gd name="adj2" fmla="val -781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Bocadillo nube: nube 12">
            <a:extLst>
              <a:ext uri="{FF2B5EF4-FFF2-40B4-BE49-F238E27FC236}">
                <a16:creationId xmlns:a16="http://schemas.microsoft.com/office/drawing/2014/main" id="{3E663CAE-2074-444E-961C-1859C3D52576}"/>
              </a:ext>
            </a:extLst>
          </p:cNvPr>
          <p:cNvSpPr/>
          <p:nvPr/>
        </p:nvSpPr>
        <p:spPr>
          <a:xfrm>
            <a:off x="1407378" y="4369305"/>
            <a:ext cx="2821698" cy="1498190"/>
          </a:xfrm>
          <a:prstGeom prst="cloudCallout">
            <a:avLst>
              <a:gd name="adj1" fmla="val 55495"/>
              <a:gd name="adj2" fmla="val -8938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Bocadillo nube: nube 11">
            <a:extLst>
              <a:ext uri="{FF2B5EF4-FFF2-40B4-BE49-F238E27FC236}">
                <a16:creationId xmlns:a16="http://schemas.microsoft.com/office/drawing/2014/main" id="{EFEAF3A5-A2E0-40B0-BA13-D316F874A38D}"/>
              </a:ext>
            </a:extLst>
          </p:cNvPr>
          <p:cNvSpPr/>
          <p:nvPr/>
        </p:nvSpPr>
        <p:spPr>
          <a:xfrm>
            <a:off x="7367715" y="305818"/>
            <a:ext cx="2968487" cy="1163422"/>
          </a:xfrm>
          <a:prstGeom prst="cloudCallout">
            <a:avLst>
              <a:gd name="adj1" fmla="val -44833"/>
              <a:gd name="adj2" fmla="val 882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Bocadillo nube: nube 10">
            <a:extLst>
              <a:ext uri="{FF2B5EF4-FFF2-40B4-BE49-F238E27FC236}">
                <a16:creationId xmlns:a16="http://schemas.microsoft.com/office/drawing/2014/main" id="{400EBDC5-7310-4AE3-B691-17BF8AFB1433}"/>
              </a:ext>
            </a:extLst>
          </p:cNvPr>
          <p:cNvSpPr/>
          <p:nvPr/>
        </p:nvSpPr>
        <p:spPr>
          <a:xfrm>
            <a:off x="924341" y="374441"/>
            <a:ext cx="2968486" cy="1444257"/>
          </a:xfrm>
          <a:prstGeom prst="cloudCallout">
            <a:avLst>
              <a:gd name="adj1" fmla="val 56867"/>
              <a:gd name="adj2" fmla="val 886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5B2FA8-ED07-470C-B5B2-0935F1FE8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935" y="24072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RELIGIÓN ROMANA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51876D-0AD9-46C1-9CD7-93E25A2C064F}"/>
              </a:ext>
            </a:extLst>
          </p:cNvPr>
          <p:cNvSpPr txBox="1"/>
          <p:nvPr/>
        </p:nvSpPr>
        <p:spPr>
          <a:xfrm>
            <a:off x="1240887" y="758532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¿Cuándo llegaron los dioses griegos a Roma?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F6F914-72F2-44CD-94D2-9B4D0CB755DA}"/>
              </a:ext>
            </a:extLst>
          </p:cNvPr>
          <p:cNvSpPr txBox="1"/>
          <p:nvPr/>
        </p:nvSpPr>
        <p:spPr>
          <a:xfrm>
            <a:off x="7500229" y="696093"/>
            <a:ext cx="2756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El Cristianismo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F77C6D-26A5-429F-8056-63ABA38710B8}"/>
              </a:ext>
            </a:extLst>
          </p:cNvPr>
          <p:cNvSpPr txBox="1"/>
          <p:nvPr/>
        </p:nvSpPr>
        <p:spPr>
          <a:xfrm>
            <a:off x="7019488" y="4369305"/>
            <a:ext cx="2968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El mundo</a:t>
            </a:r>
          </a:p>
          <a:p>
            <a:pPr algn="ctr"/>
            <a:r>
              <a:rPr lang="es-ES" sz="2000" b="1" dirty="0"/>
              <a:t> funerario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995EC8-EB25-4F9A-9010-1CB8AE2CC2AA}"/>
              </a:ext>
            </a:extLst>
          </p:cNvPr>
          <p:cNvSpPr txBox="1"/>
          <p:nvPr/>
        </p:nvSpPr>
        <p:spPr>
          <a:xfrm>
            <a:off x="1938996" y="4659534"/>
            <a:ext cx="1758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El Imperio y los nuevos cultos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32B12C4-7815-4EF9-9C4D-0C6DBEEB3B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400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16574">
        <p15:prstTrans prst="fracture"/>
      </p:transition>
    </mc:Choice>
    <mc:Fallback>
      <p:transition spd="slow" advTm="216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5" grpId="0"/>
      <p:bldP spid="6" grpId="0"/>
      <p:bldP spid="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441E93-739D-43CB-A350-2B3CF24E1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32" y="432426"/>
            <a:ext cx="3297345" cy="620190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106152E-B899-4958-A602-2D638B18AD0B}"/>
              </a:ext>
            </a:extLst>
          </p:cNvPr>
          <p:cNvSpPr/>
          <p:nvPr/>
        </p:nvSpPr>
        <p:spPr>
          <a:xfrm>
            <a:off x="3618191" y="1009201"/>
            <a:ext cx="772226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ANTIGUA ROMA</a:t>
            </a:r>
            <a:endParaRPr lang="es-ES" sz="72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E7FAE3F-E2A7-4828-ACBC-86BD0B8DE770}"/>
              </a:ext>
            </a:extLst>
          </p:cNvPr>
          <p:cNvSpPr/>
          <p:nvPr/>
        </p:nvSpPr>
        <p:spPr>
          <a:xfrm>
            <a:off x="4944304" y="2460898"/>
            <a:ext cx="5070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¡Te toca comprobar lo aprendido!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DE7874-F736-477B-8DDD-A66BF8AEA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71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284">
        <p15:prstTrans prst="airplane"/>
      </p:transition>
    </mc:Choice>
    <mc:Fallback>
      <p:transition spd="slow" advTm="8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29.1|0.6|40.1|0.5|54.5|0.4|28.1|0.8|14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0.3|0.6|0.4|0.4|0.4|0.5|0.4|0.6|0.9|0.7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5|0.8|0.6|0.7|1.4|0.9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104</Words>
  <Application>Microsoft Office PowerPoint</Application>
  <PresentationFormat>Panorámica</PresentationFormat>
  <Paragraphs>25</Paragraphs>
  <Slides>5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Política y religión romana</vt:lpstr>
      <vt:lpstr>LA POLÍTICA ROMANA</vt:lpstr>
      <vt:lpstr>LA RELIGIÓN ROMANA</vt:lpstr>
      <vt:lpstr>LA RELIGIÓN ROMANA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Legislación y cultura romana</dc:title>
  <dc:creator>Blanca Cuchet Prado</dc:creator>
  <cp:lastModifiedBy>Blanca Cuchet Prado</cp:lastModifiedBy>
  <cp:revision>24</cp:revision>
  <dcterms:created xsi:type="dcterms:W3CDTF">2021-01-12T18:13:34Z</dcterms:created>
  <dcterms:modified xsi:type="dcterms:W3CDTF">2021-01-13T19:03:33Z</dcterms:modified>
</cp:coreProperties>
</file>